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6" r:id="rId5"/>
    <p:sldId id="281" r:id="rId6"/>
    <p:sldId id="282" r:id="rId7"/>
    <p:sldId id="283" r:id="rId8"/>
    <p:sldId id="315" r:id="rId9"/>
    <p:sldId id="378" r:id="rId10"/>
    <p:sldId id="379" r:id="rId11"/>
    <p:sldId id="380" r:id="rId12"/>
    <p:sldId id="298" r:id="rId13"/>
    <p:sldId id="306" r:id="rId14"/>
    <p:sldId id="316" r:id="rId15"/>
    <p:sldId id="313" r:id="rId16"/>
    <p:sldId id="377" r:id="rId17"/>
    <p:sldId id="304" r:id="rId18"/>
    <p:sldId id="312" r:id="rId19"/>
    <p:sldId id="307" r:id="rId20"/>
    <p:sldId id="314" r:id="rId21"/>
    <p:sldId id="394" r:id="rId22"/>
    <p:sldId id="369" r:id="rId23"/>
    <p:sldId id="367" r:id="rId24"/>
    <p:sldId id="364" r:id="rId25"/>
    <p:sldId id="546" r:id="rId26"/>
    <p:sldId id="549" r:id="rId27"/>
    <p:sldId id="550" r:id="rId28"/>
    <p:sldId id="551" r:id="rId29"/>
    <p:sldId id="552" r:id="rId30"/>
    <p:sldId id="553" r:id="rId31"/>
    <p:sldId id="554" r:id="rId32"/>
    <p:sldId id="555" r:id="rId33"/>
    <p:sldId id="556" r:id="rId34"/>
    <p:sldId id="547" r:id="rId35"/>
    <p:sldId id="548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BFF652-C6C1-4634-A881-DBDDC7D580D3}" v="7" dt="2026-06-05T13:19:23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294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5T13:19:33.805" v="917" actId="179"/>
      <pc:docMkLst>
        <pc:docMk/>
      </pc:docMkLst>
      <pc:sldChg chg="modSp mod">
        <pc:chgData name="Glen Jones" userId="e846aaca-4b24-4b13-b0d0-f2308e16b284" providerId="ADAL" clId="{ED47ACC3-9597-4D89-A1DC-43CF280EF274}" dt="2026-05-18T15:44:36.296" v="897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8T15:44:36.296" v="897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6-05T13:19:33.805" v="917" actId="17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05T13:19:33.805" v="917" actId="179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6-05T13:18:53.440" v="899" actId="21"/>
          <ac:spMkLst>
            <pc:docMk/>
            <pc:sldMk cId="0" sldId="277"/>
            <ac:spMk id="5" creationId="{D904D6C1-734D-0AB9-F629-AB913652AEC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B2C6B-A4A7-21A7-D410-B2EC57405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6A0665-8D91-3E15-4E14-8859D73C9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A0D58-DFEB-979D-22C4-318FA2309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CB802-8384-D636-201F-09A7CAF8F68C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Teachers used to use the Latin phrase "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audi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, vide,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tace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“. Can you guess what it means?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Hear, see, be silent!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1846C-E651-D1EF-D1C2-C7F68D699667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CFC5683-DC79-E259-9714-051C8F7070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1F20230-5741-2391-0577-D984A2457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8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06D7F-3478-C295-402D-1EE193C79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1ED3B9-4A1C-D997-3221-8D06E25B6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AC833-2D7E-9C31-69AA-9A2D5CB5B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388544-5659-2772-779C-2DCCB4CB479D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 common motto for schools used to be “audio, video, disco”!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 listen, I see, I learn!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933DCF-1341-3CED-70D6-83870812FB1E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2AD0F6B-8259-7C79-61AE-AED40D391A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326AFD3-9414-404E-EFA1-6722F6AD9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8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02F6FF2-15CA-5FF9-2C3F-90181577F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0903132" cy="587188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detective examined the evidence.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</a:t>
            </a:r>
            <a:r>
              <a:rPr lang="en-GB" sz="8000" u="sng" dirty="0">
                <a:solidFill>
                  <a:srgbClr val="7030A0"/>
                </a:solidFill>
              </a:rPr>
              <a:t>vid</a:t>
            </a:r>
            <a:r>
              <a:rPr lang="en-GB" sz="8000" dirty="0">
                <a:solidFill>
                  <a:schemeClr val="bg1"/>
                </a:solidFill>
              </a:rPr>
              <a:t>ence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257A01-4BDC-C865-E94E-FBC7E34128C7}"/>
              </a:ext>
            </a:extLst>
          </p:cNvPr>
          <p:cNvSpPr txBox="1"/>
          <p:nvPr/>
        </p:nvSpPr>
        <p:spPr>
          <a:xfrm>
            <a:off x="687977" y="4349173"/>
            <a:ext cx="8088470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Information, facts, or signs that indicate or prove that something is true.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Proof, testimony, confirmation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9ED1979-8082-2C76-36A6-BA199D2F0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997" y="430306"/>
            <a:ext cx="11241485" cy="612289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will provide Emile with a plan.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FFFF00"/>
                </a:solidFill>
              </a:rPr>
              <a:t>vid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11" y="255840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3576EC-53F6-9A56-3D6C-2DE497EC5F4E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give, supply, or make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Supply, give, deliver</a:t>
            </a:r>
          </a:p>
        </p:txBody>
      </p:sp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94A867B-9351-F296-BD52-CCBF99705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7052"/>
            <a:ext cx="10903132" cy="587132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 video recorder underneath the television.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991394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vid</a:t>
            </a:r>
            <a:r>
              <a:rPr lang="en-GB" sz="8000" dirty="0">
                <a:solidFill>
                  <a:schemeClr val="bg1"/>
                </a:solidFill>
              </a:rPr>
              <a:t>eo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5" y="2051064"/>
            <a:ext cx="2793315" cy="47124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93AB92-DA69-209F-F0F2-E68F4BAF12B2}"/>
              </a:ext>
            </a:extLst>
          </p:cNvPr>
          <p:cNvSpPr txBox="1"/>
          <p:nvPr/>
        </p:nvSpPr>
        <p:spPr>
          <a:xfrm>
            <a:off x="4258236" y="4743620"/>
            <a:ext cx="6893920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recording, broadcast, or display of moving visual images.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Footage, visual media, recording, film.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	 	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uum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vac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Vac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empty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3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“vacare”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empty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457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FA8F4A3-EA92-6AB5-035F-0A2B43B61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4095"/>
            <a:ext cx="10903132" cy="607807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vacate the area.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90" y="2211502"/>
            <a:ext cx="2754214" cy="46464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A8FD2B-D367-E5EC-1839-E11CC347B2C7}"/>
              </a:ext>
            </a:extLst>
          </p:cNvPr>
          <p:cNvSpPr txBox="1"/>
          <p:nvPr/>
        </p:nvSpPr>
        <p:spPr>
          <a:xfrm>
            <a:off x="3355106" y="4743620"/>
            <a:ext cx="7797050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leave or move out of.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Leave, empty, evacuate, quit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68D35C-F412-B690-4D03-3181B5647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30307"/>
            <a:ext cx="10918756" cy="595256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enjoyed his vacation.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95" y="1911276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049C09-485C-A323-4DEB-A0B6A1E56C52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period of time spent away from work or school.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Holiday, break, leave.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A297B7D-5C1C-328E-4C72-80E4192D9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76518"/>
            <a:ext cx="10877006" cy="614978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evacuate the area.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2885" y="1249538"/>
            <a:ext cx="5833180" cy="54422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972593" y="27672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</a:t>
            </a:r>
            <a:r>
              <a:rPr lang="en-GB" sz="8000" u="sng" dirty="0">
                <a:solidFill>
                  <a:srgbClr val="7030A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uate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F2800B-95CD-86C0-BDF3-02FF40280067}"/>
              </a:ext>
            </a:extLst>
          </p:cNvPr>
          <p:cNvSpPr txBox="1"/>
          <p:nvPr/>
        </p:nvSpPr>
        <p:spPr>
          <a:xfrm>
            <a:off x="4186519" y="4707761"/>
            <a:ext cx="6714626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move people or animals away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from a dangerous place to somewhere safe.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Vacate, empty, withdraw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2556" y="2041829"/>
            <a:ext cx="7066887" cy="173007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Aud, Vid and Vac.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46037" y="-1879483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4817" y="3975519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0.24323 0.3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61" y="17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-0.1858 -0.07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97" y="-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AC097B5-B7FD-7215-83BC-901C16004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64777"/>
            <a:ext cx="10903132" cy="606910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dad used the vacuum cleaner.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vac</a:t>
            </a:r>
            <a:r>
              <a:rPr lang="en-GB" sz="8000" dirty="0">
                <a:solidFill>
                  <a:schemeClr val="bg1"/>
                </a:solidFill>
              </a:rPr>
              <a:t>uum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9" y="1635953"/>
            <a:ext cx="4043082" cy="52220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B543B8-B243-8711-2573-098CCC5F3D30}"/>
              </a:ext>
            </a:extLst>
          </p:cNvPr>
          <p:cNvSpPr txBox="1"/>
          <p:nvPr/>
        </p:nvSpPr>
        <p:spPr>
          <a:xfrm>
            <a:off x="876810" y="4641151"/>
            <a:ext cx="5730239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1) A space completely devoid of matter.</a:t>
            </a:r>
          </a:p>
          <a:p>
            <a:r>
              <a:rPr lang="en-GB" dirty="0">
                <a:solidFill>
                  <a:schemeClr val="bg1"/>
                </a:solidFill>
              </a:rPr>
              <a:t>2) A vacuum cleaner. 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1) void, cavity, 2</a:t>
            </a:r>
            <a:r>
              <a:rPr lang="en-GB">
                <a:solidFill>
                  <a:schemeClr val="bg1"/>
                </a:solidFill>
              </a:rPr>
              <a:t>) hoover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7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330847"/>
              </p:ext>
            </p:extLst>
          </p:nvPr>
        </p:nvGraphicFramePr>
        <p:xfrm>
          <a:off x="2469972" y="1341241"/>
          <a:ext cx="7746198" cy="254698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6039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vid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eo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5985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ence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9848067"/>
                  </a:ext>
                </a:extLst>
              </a:tr>
              <a:tr h="13445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901697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50075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3517110" y="41024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video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3517108" y="52886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provide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3517108" y="46955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evidence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6343071" y="41173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provides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6343071" y="52496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provided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6343071" y="46750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providing 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equipped with aubio sensors &amp; converted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 aubible melody into a harmonious symphony.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equipped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audio</a:t>
            </a:r>
            <a:r>
              <a:rPr lang="en-GB" sz="3400" dirty="0">
                <a:solidFill>
                  <a:schemeClr val="bg1"/>
                </a:solidFill>
              </a:rPr>
              <a:t> sensors &amp; converted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audible</a:t>
            </a:r>
            <a:r>
              <a:rPr lang="en-GB" sz="3400" dirty="0">
                <a:solidFill>
                  <a:schemeClr val="bg1"/>
                </a:solidFill>
              </a:rPr>
              <a:t> melody into a harmonious symphony.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equipped with audio sensors &amp; converted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the audible melody into a harmonious symphony.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___ible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___eo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___io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audio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video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vacate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audible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BB80D4-DA44-FCC9-4E52-1D4A7CBCFDD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14B012-5E19-8850-85F5-E90E8A64E83C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vaca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C609F1-1853-9D7B-E9FB-0DF20FD387C7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B83E99-5463-4158-E035-C3B3F20CE5E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F2A47-DF95-4697-2BD7-3635721CCA73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audio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video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vacate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audible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D0063-C0ED-5423-E552-C62FBDD31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B7B5FF4-40BF-37F4-BF6C-C160C09CD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EABEA3-5A20-6AD5-2385-D3DD2E62F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88548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78173CA-B22D-6BF8-20D5-A647422E61F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leave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C7127F-4AC7-13DB-D107-E8C35C82F23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vacate</a:t>
            </a:r>
          </a:p>
        </p:txBody>
      </p:sp>
    </p:spTree>
    <p:extLst>
      <p:ext uri="{BB962C8B-B14F-4D97-AF65-F5344CB8AC3E}">
        <p14:creationId xmlns:p14="http://schemas.microsoft.com/office/powerpoint/2010/main" val="36881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EAD82-94B3-C54C-15CC-D2D3E01AA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7B029F6-72FE-39C2-BE14-81D592598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0794BB-6305-4150-B627-3EECE14C6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887459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89483A-C74B-71C2-5CBA-D4DFB0DC47C5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People watching or listening.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10EB33-4996-91C3-133E-2C49A88CC7C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audience</a:t>
            </a:r>
          </a:p>
        </p:txBody>
      </p:sp>
    </p:spTree>
    <p:extLst>
      <p:ext uri="{BB962C8B-B14F-4D97-AF65-F5344CB8AC3E}">
        <p14:creationId xmlns:p14="http://schemas.microsoft.com/office/powerpoint/2010/main" val="253277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A0619-E2FC-80A0-DC97-5BB3CDD5E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D21D5BC-D88B-E71D-808A-DD5AF4927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6146F3-93E7-AC49-7CAF-9C5C1CEF8F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937450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E140D39-B70D-41F2-1110-712F0C4805F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Proof of an action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F0961F-FD5E-AC49-ED04-4DB472DBC5D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210068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5C9FB-68B9-CDBE-822F-BACE020F2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FFB26B9-B867-032C-ADB8-9E78807FB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A8EEBBA-FC87-7887-8718-ADDCF7630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49580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4F6A884-D578-FC07-6B70-8246B6742AA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Proof of an action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A76FB9-94F0-6861-89F8-BE2F96EAC2E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115721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3B14F-4777-BD9D-D9A1-8C7BD0438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92D578B-841B-C769-68F6-0C6F9C0CF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D67C7D-B37C-BFE9-F7F7-66C25B65343D}"/>
              </a:ext>
            </a:extLst>
          </p:cNvPr>
          <p:cNvGraphicFramePr>
            <a:graphicFrameLocks noGrp="1"/>
          </p:cNvGraphicFramePr>
          <p:nvPr/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134551-CE18-7870-C5A2-6B95EE2113C9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Able to be heard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4017F7-7BA1-DA42-1DB0-4E976A57416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audible</a:t>
            </a:r>
          </a:p>
        </p:txBody>
      </p:sp>
    </p:spTree>
    <p:extLst>
      <p:ext uri="{BB962C8B-B14F-4D97-AF65-F5344CB8AC3E}">
        <p14:creationId xmlns:p14="http://schemas.microsoft.com/office/powerpoint/2010/main" val="39117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ience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aud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Aud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hear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828D3-8726-7046-DDDC-8A51FA649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697FE39-A691-9C5D-C1DF-DBF0D913D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AA7162-4BBE-351D-1620-983C57B1FB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36202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CF4C872-E3E0-FA80-B047-D3A01A6EB2E9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Moving images on a screen.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2C4E0C-4C5A-6E34-3602-3D7D90B59E1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26953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F533D-7098-AE75-F1EF-CB9492AFE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1631E95-F886-63F9-825A-92CAD443B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5562CD5-B28B-EB12-BD3D-DB0AA20AC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67644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7ECB46-2A9D-56E0-BF65-F32B0246602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give.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C0FF10-1E5E-333A-5F6F-81B58159396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provide</a:t>
            </a:r>
          </a:p>
        </p:txBody>
      </p:sp>
    </p:spTree>
    <p:extLst>
      <p:ext uri="{BB962C8B-B14F-4D97-AF65-F5344CB8AC3E}">
        <p14:creationId xmlns:p14="http://schemas.microsoft.com/office/powerpoint/2010/main" val="220358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12EE8-72F0-5A5F-D871-A020BDC98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ECFB528-E1BE-17D7-AB2E-1106B2B70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2A6026-FAE0-66FF-DAD0-C2857175E6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377631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268B22-BF85-CDAD-38D1-2C39ADAFE88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Relating to sound.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EFC97A-F89E-EE4D-E258-1731908FDD1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audio</a:t>
            </a:r>
          </a:p>
        </p:txBody>
      </p:sp>
    </p:spTree>
    <p:extLst>
      <p:ext uri="{BB962C8B-B14F-4D97-AF65-F5344CB8AC3E}">
        <p14:creationId xmlns:p14="http://schemas.microsoft.com/office/powerpoint/2010/main" val="313577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B836F-90E0-037C-620F-7172B8901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0374382-2F64-5DC3-D21B-9A2E8A048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72747F5-0E29-0293-5A53-CB7998819C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790991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793413B-23AA-D332-2C81-17DDC16C9EFD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remove (someone) from a dangerous place.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8EB424-A652-0ECA-F9F1-FEC613FEF41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evacuate</a:t>
            </a:r>
          </a:p>
        </p:txBody>
      </p:sp>
    </p:spTree>
    <p:extLst>
      <p:ext uri="{BB962C8B-B14F-4D97-AF65-F5344CB8AC3E}">
        <p14:creationId xmlns:p14="http://schemas.microsoft.com/office/powerpoint/2010/main" val="153848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B2110-8129-C920-B9EA-B2D1D2FC4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A8D5D45-A9E3-1DAE-5802-F4446464E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8B5080-97A0-3707-1F82-1855E17A3BA0}"/>
              </a:ext>
            </a:extLst>
          </p:cNvPr>
          <p:cNvGraphicFramePr>
            <a:graphicFrameLocks noGrp="1"/>
          </p:cNvGraphicFramePr>
          <p:nvPr/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1573C4-611C-B9EF-D002-0C2A85B257E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64472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Spot the hidden word!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3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B199D-187C-8B41-272F-5E853B2CF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FD47B58-642D-BF0D-0849-1E4BD4E68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D88B301-F3E9-5D68-50DB-CC3F5BE5CF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452839"/>
              </p:ext>
            </p:extLst>
          </p:nvPr>
        </p:nvGraphicFramePr>
        <p:xfrm>
          <a:off x="2156359" y="2066767"/>
          <a:ext cx="7745052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7F625B1-D292-70EE-F964-0089362F7B7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64472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Spot the hidden word!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75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73" y="1895140"/>
            <a:ext cx="6697409" cy="274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audio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audible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audience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video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evidence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provide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7.	vacate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8.	evacuate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9.	vacuum</a:t>
            </a:r>
          </a:p>
          <a:p>
            <a:pPr marL="628650" indent="-6286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10.	vacation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819" y="1745491"/>
            <a:ext cx="426033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7E012C1-D46D-FD3F-9216-54CFF36E3ED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“audire”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hear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9A25814-C2F6-F023-9851-09BCC8903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9441"/>
            <a:ext cx="11268380" cy="611168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listened to the audio carefully.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aud</a:t>
            </a:r>
            <a:r>
              <a:rPr lang="en-GB" sz="8000" dirty="0">
                <a:solidFill>
                  <a:schemeClr val="bg1"/>
                </a:solidFill>
              </a:rPr>
              <a:t>io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9951" y="2047517"/>
            <a:ext cx="6320116" cy="49830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F2B7E0-5195-68E3-9071-490B0263FD1D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sound.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Sound, auditory, sonic, aural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525BBFA-395C-9C2A-AF0E-CC16A0190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475129"/>
            <a:ext cx="11133909" cy="606910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whistle was only audible to the dog.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5812" y="1684771"/>
            <a:ext cx="5554531" cy="51822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aud</a:t>
            </a:r>
            <a:r>
              <a:rPr lang="en-GB" sz="8000" dirty="0">
                <a:solidFill>
                  <a:schemeClr val="bg1"/>
                </a:solidFill>
              </a:rPr>
              <a:t>ible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F52E72-A1AB-2780-F301-CA2368C56ADD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Able to be heard.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Hearable, discernible, loud enough to hear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385D96C-1FA5-0074-A3B0-AD508AB9B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03412"/>
            <a:ext cx="10918756" cy="609599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singer bowed to the audience.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73" y="18902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aud</a:t>
            </a:r>
            <a:r>
              <a:rPr lang="en-GB" sz="8000" dirty="0">
                <a:solidFill>
                  <a:schemeClr val="bg1"/>
                </a:solidFill>
              </a:rPr>
              <a:t>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EA61BC-795E-C20F-E4F2-0312FAFD7BA4}"/>
              </a:ext>
            </a:extLst>
          </p:cNvPr>
          <p:cNvSpPr txBox="1"/>
          <p:nvPr/>
        </p:nvSpPr>
        <p:spPr>
          <a:xfrm>
            <a:off x="3899647" y="4743620"/>
            <a:ext cx="725250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group of people who watch, listen to, or receive a performance.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Spectators, viewers, listeners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eo	pro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vid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Vid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to see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AD5DF-6A5C-DD9C-AD17-B280A57FE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354D944-6D02-88F4-3673-4EC89D104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3238CF-DBFE-5217-0A7A-CF81F5F8F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B1261-FC01-5198-FE26-3E1ED51A78CA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videre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see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842D32-DF8F-F668-821B-7F30798A5CFD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9315EBA-1A06-1A22-711A-9707ED09CF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83519EB-0A6C-D453-DA5A-CF1E0F7931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11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1528</Words>
  <Application>Microsoft Office PowerPoint</Application>
  <PresentationFormat>Widescreen</PresentationFormat>
  <Paragraphs>750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Arial</vt:lpstr>
      <vt:lpstr>Andika</vt:lpstr>
      <vt:lpstr>Office Theme</vt:lpstr>
      <vt:lpstr> How to Use this PowerPoint</vt:lpstr>
      <vt:lpstr>Aud, Vid and Vac.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2026-06-05T13:19:41Z</dcterms:modified>
</cp:coreProperties>
</file>